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E67AC9-00C9-49EC-BA4B-D3887CC551E2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792154C-7F3B-4934-8CF0-7E26375BA9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851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4A82E5-6252-486D-90D5-79A0AA71CBD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8A14B-0F15-44F2-8057-7ABF8CF49415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A5EE9-94FE-4AAA-80DB-E4FA2F24C6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E6A13-A62F-43CC-A470-CD1EF7850778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BEA86-F557-4C05-84BC-A05F03260B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08A8A-014A-4AF7-B6E1-EDC2FF5E8882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D47C1-0695-4A11-A1E7-87C7FE95B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09E3-79FC-4BA5-B2D3-ECF3D9FC450A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57625-4D28-4C18-9D76-5E216C1CB3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72F3A-BBFB-428E-9C6A-32F3DB0EF09C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D3087-EF02-48D9-B321-E677D2087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D334A-5660-4824-B319-223F9825F6DC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3E674-DC0C-4ED5-BDE3-7C58B7629D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B7DD1-5BC5-42C8-AC62-41B05CF4A7B9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9ECB3-A270-41B2-8CBD-F1BE3132F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53AB6-607D-46F7-8B60-3F0C0FF39B35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B9794-70AC-4BDC-A2E1-586A27185E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23E43-2AB2-470F-BC0E-704D2A54D815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A026A-2BAA-42FD-B781-5758A36CA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5113D-5ECC-4679-9420-855CE642259B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2F7A1-9E71-4554-9C96-26CF22EAF8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37CC0-1CCE-470D-9E70-77CCD90110FF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049C3-786C-4114-9403-22A8D7512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340F9-2AD6-4001-8B6D-31A05A4442A8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D14BB-A279-4276-A827-EC638E4215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027D2F-A423-4FEE-AE71-97CDFEB658BB}" type="datetimeFigureOut">
              <a:rPr lang="ru-RU"/>
              <a:pPr>
                <a:defRPr/>
              </a:pPr>
              <a:t>08.03.2014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34779C-7025-4942-A45F-8D8021B0A4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5075" y="5340350"/>
            <a:ext cx="21415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10"/>
          <p:cNvSpPr txBox="1">
            <a:spLocks noChangeArrowheads="1"/>
          </p:cNvSpPr>
          <p:nvPr/>
        </p:nvSpPr>
        <p:spPr bwMode="auto">
          <a:xfrm>
            <a:off x="993775" y="0"/>
            <a:ext cx="6934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П</a:t>
            </a:r>
            <a:r>
              <a:rPr lang="en-US" sz="40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’</a:t>
            </a:r>
            <a:r>
              <a:rPr lang="uk-UA" sz="40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єр де Ферма</a:t>
            </a:r>
            <a:endParaRPr lang="ru-RU" sz="4000" b="1" i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5363" name="Рисунок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3375" y="4086225"/>
            <a:ext cx="20320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Box 13"/>
          <p:cNvSpPr txBox="1">
            <a:spLocks noChangeArrowheads="1"/>
          </p:cNvSpPr>
          <p:nvPr/>
        </p:nvSpPr>
        <p:spPr bwMode="auto">
          <a:xfrm>
            <a:off x="174625" y="5305425"/>
            <a:ext cx="36845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i="1" dirty="0">
                <a:solidFill>
                  <a:schemeClr val="accent2"/>
                </a:solidFill>
                <a:latin typeface="Calibri" pitchFamily="34" charset="0"/>
              </a:rPr>
              <a:t>Виконала студентка 11 групи </a:t>
            </a:r>
            <a:r>
              <a:rPr lang="uk-UA" sz="2400" i="1" dirty="0" err="1">
                <a:solidFill>
                  <a:schemeClr val="accent2"/>
                </a:solidFill>
                <a:latin typeface="Calibri" pitchFamily="34" charset="0"/>
              </a:rPr>
              <a:t>сп.”Економіка</a:t>
            </a:r>
            <a:r>
              <a:rPr lang="uk-UA" sz="2400" i="1" dirty="0">
                <a:solidFill>
                  <a:schemeClr val="accent2"/>
                </a:solidFill>
                <a:latin typeface="Calibri" pitchFamily="34" charset="0"/>
              </a:rPr>
              <a:t> підприємства”</a:t>
            </a:r>
            <a:br>
              <a:rPr lang="uk-UA" sz="2400" i="1" dirty="0">
                <a:solidFill>
                  <a:schemeClr val="accent2"/>
                </a:solidFill>
                <a:latin typeface="Calibri" pitchFamily="34" charset="0"/>
              </a:rPr>
            </a:br>
            <a:r>
              <a:rPr lang="uk-UA" sz="2400" i="1" dirty="0" err="1">
                <a:solidFill>
                  <a:schemeClr val="accent2"/>
                </a:solidFill>
                <a:latin typeface="Calibri" pitchFamily="34" charset="0"/>
              </a:rPr>
              <a:t>Судик</a:t>
            </a:r>
            <a:r>
              <a:rPr lang="uk-UA" sz="2400" i="1" dirty="0">
                <a:solidFill>
                  <a:schemeClr val="accent2"/>
                </a:solidFill>
                <a:latin typeface="Calibri" pitchFamily="34" charset="0"/>
              </a:rPr>
              <a:t> Світлана</a:t>
            </a:r>
            <a:endParaRPr lang="ru-RU" sz="2400" i="1" dirty="0">
              <a:solidFill>
                <a:schemeClr val="accent2"/>
              </a:solidFill>
              <a:latin typeface="Calibri" pitchFamily="34" charset="0"/>
            </a:endParaRPr>
          </a:p>
        </p:txBody>
      </p:sp>
      <p:pic>
        <p:nvPicPr>
          <p:cNvPr id="15365" name="Picture 8" descr="image0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4775" y="1222375"/>
            <a:ext cx="35941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9" descr="1330056982_ferma-p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5825" y="663575"/>
            <a:ext cx="3455988" cy="412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12"/>
          <p:cNvSpPr>
            <a:spLocks noGrp="1"/>
          </p:cNvSpPr>
          <p:nvPr>
            <p:ph type="title"/>
          </p:nvPr>
        </p:nvSpPr>
        <p:spPr>
          <a:xfrm>
            <a:off x="6394450" y="434975"/>
            <a:ext cx="2487613" cy="557213"/>
          </a:xfrm>
        </p:spPr>
        <p:txBody>
          <a:bodyPr/>
          <a:lstStyle/>
          <a:p>
            <a:pPr eaLnBrk="1" hangingPunct="1"/>
            <a:r>
              <a:rPr lang="uk-UA" sz="3200" i="1" u="sng" smtClean="0">
                <a:solidFill>
                  <a:schemeClr val="accent2"/>
                </a:solidFill>
              </a:rPr>
              <a:t>1601-1665</a:t>
            </a:r>
            <a:endParaRPr lang="ru-RU" sz="3200" i="1" u="sng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766499">
            <a:off x="7388225" y="5795963"/>
            <a:ext cx="1630363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10"/>
          <p:cNvSpPr txBox="1">
            <a:spLocks noChangeArrowheads="1"/>
          </p:cNvSpPr>
          <p:nvPr/>
        </p:nvSpPr>
        <p:spPr bwMode="auto">
          <a:xfrm>
            <a:off x="552450" y="185738"/>
            <a:ext cx="6934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5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Біографічна довідка</a:t>
            </a:r>
            <a:endParaRPr lang="ru-RU" sz="5400" i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6387" name="Рисунок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3200" y="4554538"/>
            <a:ext cx="1843088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4A444-730D-4CD8-8B5D-7E99D6800DE9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4" name="Полилиния 3"/>
          <p:cNvSpPr>
            <a:spLocks/>
          </p:cNvSpPr>
          <p:nvPr/>
        </p:nvSpPr>
        <p:spPr bwMode="auto">
          <a:xfrm>
            <a:off x="307975" y="1033463"/>
            <a:ext cx="8240713" cy="544512"/>
          </a:xfrm>
          <a:custGeom>
            <a:avLst/>
            <a:gdLst>
              <a:gd name="T0" fmla="*/ 0 w 8240486"/>
              <a:gd name="T1" fmla="*/ 0 h 544286"/>
              <a:gd name="T2" fmla="*/ 7195656 w 8240486"/>
              <a:gd name="T3" fmla="*/ 54452 h 544286"/>
              <a:gd name="T4" fmla="*/ 8240713 w 8240486"/>
              <a:gd name="T5" fmla="*/ 544512 h 5442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0486" h="544286">
                <a:moveTo>
                  <a:pt x="0" y="0"/>
                </a:moveTo>
                <a:lnTo>
                  <a:pt x="7195457" y="54429"/>
                </a:lnTo>
                <a:cubicBezTo>
                  <a:pt x="8568871" y="145143"/>
                  <a:pt x="8120743" y="449943"/>
                  <a:pt x="8240486" y="544286"/>
                </a:cubicBezTo>
              </a:path>
            </a:pathLst>
          </a:custGeom>
          <a:noFill/>
          <a:ln w="57150" cap="flat" cmpd="sng" algn="ctr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6390" name="TextBox 12"/>
          <p:cNvSpPr txBox="1">
            <a:spLocks noChangeArrowheads="1"/>
          </p:cNvSpPr>
          <p:nvPr/>
        </p:nvSpPr>
        <p:spPr bwMode="auto">
          <a:xfrm>
            <a:off x="233363" y="1489075"/>
            <a:ext cx="7993062" cy="4913313"/>
          </a:xfrm>
          <a:prstGeom prst="rect">
            <a:avLst/>
          </a:prstGeom>
          <a:solidFill>
            <a:schemeClr val="tx2"/>
          </a:solidFill>
          <a:ln w="571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 sz="3600">
              <a:solidFill>
                <a:schemeClr val="bg1"/>
              </a:solidFill>
              <a:latin typeface="Calibri" pitchFamily="34" charset="0"/>
            </a:endParaRPr>
          </a:p>
          <a:p>
            <a:endParaRPr lang="ru-RU" sz="36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311150" y="1471613"/>
            <a:ext cx="7867650" cy="53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Факти біографії Ферма вміщуються в одному абзаці. Народився він у невеликому місті Бомон, у Гасконії, де й почав навчання. Закінчив юридичний факультет Тулузького університету. Потім успішно займався приватною адвокатурою. У 1631 р. перейшов на державну службу, ставши консультантом Тулузького парламенту. Там він працював усе своє життя. Був одружений, мав п'ятеро дітей. Жив відлюдно і виїздив з Тулузи тільки в службових справах. В одній з таких поїздок до невеличкого міста Кастре, закінчивши свій останній судовий процес, помер. Цим майже вичерпуються події зовні одноманітного життя тулузького юриста. </a:t>
            </a:r>
          </a:p>
          <a:p>
            <a:pPr>
              <a:spcBef>
                <a:spcPct val="50000"/>
              </a:spcBef>
            </a:pPr>
            <a:endParaRPr lang="ru-RU" sz="24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/>
          <p:cNvSpPr>
            <a:spLocks noGrp="1"/>
          </p:cNvSpPr>
          <p:nvPr>
            <p:ph type="title"/>
          </p:nvPr>
        </p:nvSpPr>
        <p:spPr>
          <a:xfrm>
            <a:off x="347663" y="246063"/>
            <a:ext cx="7886700" cy="803275"/>
          </a:xfrm>
        </p:spPr>
        <p:txBody>
          <a:bodyPr/>
          <a:lstStyle/>
          <a:p>
            <a:pPr eaLnBrk="1" hangingPunct="1"/>
            <a:r>
              <a:rPr lang="uk-UA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Заслуги</a:t>
            </a:r>
            <a:endParaRPr lang="ru-RU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4" name="Rectangle 6"/>
          <p:cNvSpPr>
            <a:spLocks noGrp="1"/>
          </p:cNvSpPr>
          <p:nvPr>
            <p:ph idx="1"/>
          </p:nvPr>
        </p:nvSpPr>
        <p:spPr>
          <a:xfrm>
            <a:off x="454025" y="1360488"/>
            <a:ext cx="7974013" cy="43513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smtClean="0">
                <a:solidFill>
                  <a:schemeClr val="bg1"/>
                </a:solidFill>
              </a:rPr>
              <a:t>Ферма широко відомий завдяки так званій великій (або останньої) теоремі Ферма. Теорема була сформульована ним у 1637, на полях книги Арифметика" Диофанта із припискою, що знайдене ним дотепне доведення цієї теореми надто довге, щоб привести його на полях.</a:t>
            </a:r>
          </a:p>
          <a:p>
            <a:pPr eaLnBrk="1" hangingPunct="1">
              <a:buFont typeface="Arial" charset="0"/>
              <a:buNone/>
            </a:pPr>
            <a:r>
              <a:rPr lang="ru-RU" sz="2400" smtClean="0">
                <a:solidFill>
                  <a:schemeClr val="bg1"/>
                </a:solidFill>
              </a:rPr>
              <a:t>Найімовірніше, його доказ не був вірним, оскільки пізніше він опублікував доказ тільки для випадку = 4 </a:t>
            </a:r>
            <a:r>
              <a:rPr lang="ru-RU" sz="2400" i="1" smtClean="0">
                <a:solidFill>
                  <a:schemeClr val="bg1"/>
                </a:solidFill>
              </a:rPr>
              <a:t>n</a:t>
            </a:r>
            <a:r>
              <a:rPr lang="ru-RU" sz="2400" smtClean="0">
                <a:solidFill>
                  <a:schemeClr val="bg1"/>
                </a:solidFill>
              </a:rPr>
              <a:t> . Доказ, знайдений в 1994 Ендрю Уайлсом, містить 129 сторінок і опубліковано в журналі "Annals of Mathematics" в 1995.</a:t>
            </a:r>
          </a:p>
          <a:p>
            <a:pPr eaLnBrk="1" hangingPunct="1">
              <a:buFont typeface="Arial" charset="0"/>
              <a:buNone/>
            </a:pPr>
            <a:r>
              <a:rPr lang="ru-RU" sz="2400" smtClean="0">
                <a:solidFill>
                  <a:schemeClr val="bg1"/>
                </a:solidFill>
              </a:rPr>
              <a:t>Навіть і після рішення Уайлса в усі академії наук йдуть листи з "доказами" великої теореми Ферма.</a:t>
            </a:r>
          </a:p>
        </p:txBody>
      </p:sp>
      <p:sp>
        <p:nvSpPr>
          <p:cNvPr id="4" name="Полилиния 3"/>
          <p:cNvSpPr/>
          <p:nvPr/>
        </p:nvSpPr>
        <p:spPr>
          <a:xfrm>
            <a:off x="395288" y="990600"/>
            <a:ext cx="8516937" cy="558800"/>
          </a:xfrm>
          <a:custGeom>
            <a:avLst/>
            <a:gdLst>
              <a:gd name="connsiteX0" fmla="*/ 0 w 8240486"/>
              <a:gd name="connsiteY0" fmla="*/ 0 h 544286"/>
              <a:gd name="connsiteX1" fmla="*/ 7195457 w 8240486"/>
              <a:gd name="connsiteY1" fmla="*/ 54429 h 544286"/>
              <a:gd name="connsiteX2" fmla="*/ 8240486 w 8240486"/>
              <a:gd name="connsiteY2" fmla="*/ 544286 h 544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40486" h="544286">
                <a:moveTo>
                  <a:pt x="0" y="0"/>
                </a:moveTo>
                <a:lnTo>
                  <a:pt x="7195457" y="54429"/>
                </a:lnTo>
                <a:cubicBezTo>
                  <a:pt x="8568871" y="145143"/>
                  <a:pt x="8120743" y="449943"/>
                  <a:pt x="8240486" y="544286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>
                <a:solidFill>
                  <a:schemeClr val="bg1"/>
                </a:solidFill>
                <a:latin typeface="Times New Roman" pitchFamily="18" charset="0"/>
              </a:rPr>
              <a:t>«Неможливо розкласти ні куб на два куби, ні біквадрат на два біквадрати, ні взагалі довільний степінь, більший від квадрата, на два степені з еквівалентним показником. Я відкрив цьому воістину чудове доведення, але ці поля для нього занадто малі».</a:t>
            </a:r>
          </a:p>
        </p:txBody>
      </p:sp>
      <p:pic>
        <p:nvPicPr>
          <p:cNvPr id="19458" name="Picture 4" descr="550px-Ferma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31800" y="1925638"/>
            <a:ext cx="4371975" cy="4714875"/>
          </a:xfrm>
        </p:spPr>
      </p:pic>
      <p:sp>
        <p:nvSpPr>
          <p:cNvPr id="19459" name="Rectangle 10"/>
          <p:cNvSpPr>
            <a:spLocks noGrp="1"/>
          </p:cNvSpPr>
          <p:nvPr>
            <p:ph type="body" sz="half" idx="2"/>
          </p:nvPr>
        </p:nvSpPr>
        <p:spPr>
          <a:xfrm>
            <a:off x="5276850" y="5395913"/>
            <a:ext cx="3330575" cy="85248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uk-UA" sz="3200" b="1" i="1" u="sng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Теорема Ферма</a:t>
            </a:r>
            <a:endParaRPr lang="ru-RU" sz="3200" b="1" i="1" u="sng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5" descr="386px-Diophantus-II-8-Fermat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80975" y="300038"/>
            <a:ext cx="3884613" cy="6354762"/>
          </a:xfrm>
        </p:spPr>
      </p:pic>
      <p:sp>
        <p:nvSpPr>
          <p:cNvPr id="20482" name="Rectangle 6"/>
          <p:cNvSpPr>
            <a:spLocks noChangeArrowheads="1"/>
          </p:cNvSpPr>
          <p:nvPr/>
        </p:nvSpPr>
        <p:spPr bwMode="auto">
          <a:xfrm>
            <a:off x="4108450" y="4621213"/>
            <a:ext cx="50355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Видання 1670 року «Арифметики»Діофанта включає коментар Ферма, зокрема його «велику теорему» 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2" name="Rectangle 18"/>
          <p:cNvSpPr>
            <a:spLocks noGrp="1"/>
          </p:cNvSpPr>
          <p:nvPr>
            <p:ph type="title" idx="4294967295"/>
          </p:nvPr>
        </p:nvSpPr>
        <p:spPr>
          <a:xfrm>
            <a:off x="250825" y="217488"/>
            <a:ext cx="4954588" cy="660400"/>
          </a:xfrm>
        </p:spPr>
        <p:txBody>
          <a:bodyPr/>
          <a:lstStyle/>
          <a:p>
            <a:r>
              <a:rPr lang="uk-UA" sz="3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Доведення ВТФ</a:t>
            </a:r>
            <a:endParaRPr lang="ru-RU" sz="320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1518" name="Rectangle 14"/>
          <p:cNvSpPr>
            <a:spLocks noGrp="1"/>
          </p:cNvSpPr>
          <p:nvPr>
            <p:ph type="subTitle" idx="4294967295"/>
          </p:nvPr>
        </p:nvSpPr>
        <p:spPr>
          <a:xfrm>
            <a:off x="5661025" y="0"/>
            <a:ext cx="3482975" cy="68580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ru-RU" sz="240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Ця Теорема вважається Великою не з-за своєї важливості для теорії чисел. Вона є Великою тому, що триста років невдалих спроб її доведення породили і викували нові могутні засоби і нові відкриття у математичних науках. Доведення теореми було завершене у вересні 1994 року </a:t>
            </a:r>
            <a:r>
              <a:rPr lang="ru-RU" b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Ендрю Вайльсом</a:t>
            </a:r>
            <a:r>
              <a:rPr lang="ru-RU" sz="240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 109-сторінкове доведення було надруковане у журналі «Annals of Mathematics» у 1995 році. Зараз у місті Дортмунд існує Музей доказів Великої теореми Ферма.</a:t>
            </a:r>
            <a:br>
              <a:rPr lang="ru-RU" sz="240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uk-UA" sz="2400" smtClean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ru-RU" sz="240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21520" name="Picture 16" descr="Samie_Umnie_Lyudi_07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325563"/>
            <a:ext cx="5499100" cy="4610100"/>
          </a:xfrm>
        </p:spPr>
      </p:pic>
      <p:sp>
        <p:nvSpPr>
          <p:cNvPr id="4" name="Полилиния 3"/>
          <p:cNvSpPr/>
          <p:nvPr/>
        </p:nvSpPr>
        <p:spPr>
          <a:xfrm>
            <a:off x="265113" y="787400"/>
            <a:ext cx="5526087" cy="544513"/>
          </a:xfrm>
          <a:custGeom>
            <a:avLst/>
            <a:gdLst>
              <a:gd name="connsiteX0" fmla="*/ 0 w 8240486"/>
              <a:gd name="connsiteY0" fmla="*/ 0 h 544286"/>
              <a:gd name="connsiteX1" fmla="*/ 7195457 w 8240486"/>
              <a:gd name="connsiteY1" fmla="*/ 54429 h 544286"/>
              <a:gd name="connsiteX2" fmla="*/ 8240486 w 8240486"/>
              <a:gd name="connsiteY2" fmla="*/ 544286 h 544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40486" h="544286">
                <a:moveTo>
                  <a:pt x="0" y="0"/>
                </a:moveTo>
                <a:lnTo>
                  <a:pt x="7195457" y="54429"/>
                </a:lnTo>
                <a:cubicBezTo>
                  <a:pt x="8568871" y="145143"/>
                  <a:pt x="8120743" y="449943"/>
                  <a:pt x="8240486" y="544286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ctrTitle"/>
          </p:nvPr>
        </p:nvSpPr>
        <p:spPr>
          <a:xfrm>
            <a:off x="409575" y="200025"/>
            <a:ext cx="7294563" cy="919163"/>
          </a:xfrm>
        </p:spPr>
        <p:txBody>
          <a:bodyPr/>
          <a:lstStyle/>
          <a:p>
            <a:r>
              <a:rPr lang="uk-UA" sz="36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Список використаних джерел:</a:t>
            </a:r>
            <a:endParaRPr lang="ru-RU" sz="360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9702" name="Rectangle 6"/>
          <p:cNvSpPr>
            <a:spLocks noGrp="1"/>
          </p:cNvSpPr>
          <p:nvPr>
            <p:ph type="subTitle" idx="1"/>
          </p:nvPr>
        </p:nvSpPr>
        <p:spPr>
          <a:xfrm>
            <a:off x="371475" y="1709738"/>
            <a:ext cx="7388225" cy="4625975"/>
          </a:xfrm>
        </p:spPr>
        <p:txBody>
          <a:bodyPr/>
          <a:lstStyle/>
          <a:p>
            <a:pPr algn="l"/>
            <a:r>
              <a:rPr lang="uk-UA" smtClean="0">
                <a:solidFill>
                  <a:schemeClr val="bg1"/>
                </a:solidFill>
                <a:latin typeface="Times New Roman" pitchFamily="18" charset="0"/>
              </a:rPr>
              <a:t>1.</a:t>
            </a:r>
            <a:r>
              <a:rPr lang="ru-RU" smtClean="0">
                <a:solidFill>
                  <a:schemeClr val="bg1"/>
                </a:solidFill>
                <a:latin typeface="Times New Roman" pitchFamily="18" charset="0"/>
              </a:rPr>
              <a:t>http://uk.wikipedia.org/wiki/П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</a:rPr>
              <a:t>’</a:t>
            </a:r>
            <a:r>
              <a:rPr lang="uk-UA" smtClean="0">
                <a:solidFill>
                  <a:schemeClr val="bg1"/>
                </a:solidFill>
                <a:latin typeface="Times New Roman" pitchFamily="18" charset="0"/>
              </a:rPr>
              <a:t>єр_Ферма</a:t>
            </a:r>
          </a:p>
          <a:p>
            <a:pPr algn="l"/>
            <a:r>
              <a:rPr lang="uk-UA" smtClean="0">
                <a:solidFill>
                  <a:schemeClr val="bg1"/>
                </a:solidFill>
                <a:latin typeface="Times New Roman" pitchFamily="18" charset="0"/>
              </a:rPr>
              <a:t>2. </a:t>
            </a:r>
            <a:r>
              <a:rPr lang="ru-RU" smtClean="0">
                <a:solidFill>
                  <a:schemeClr val="bg1"/>
                </a:solidFill>
                <a:latin typeface="Times New Roman" pitchFamily="18" charset="0"/>
              </a:rPr>
              <a:t>http://novopetrivske-osoba.edukit.mk.ua/vidatni_matematiki/pyer_ferma</a:t>
            </a:r>
          </a:p>
          <a:p>
            <a:pPr algn="l"/>
            <a:r>
              <a:rPr lang="uk-UA" smtClean="0">
                <a:solidFill>
                  <a:schemeClr val="bg1"/>
                </a:solidFill>
                <a:latin typeface="Times New Roman" pitchFamily="18" charset="0"/>
              </a:rPr>
              <a:t>3. </a:t>
            </a:r>
            <a:r>
              <a:rPr lang="ru-RU" smtClean="0">
                <a:solidFill>
                  <a:schemeClr val="bg1"/>
                </a:solidFill>
                <a:latin typeface="Times New Roman" pitchFamily="18" charset="0"/>
              </a:rPr>
              <a:t>http://www.litmir.net/bd/?b=92400 </a:t>
            </a:r>
          </a:p>
        </p:txBody>
      </p:sp>
      <p:sp>
        <p:nvSpPr>
          <p:cNvPr id="4" name="Полилиния 3"/>
          <p:cNvSpPr/>
          <p:nvPr/>
        </p:nvSpPr>
        <p:spPr>
          <a:xfrm>
            <a:off x="482600" y="944563"/>
            <a:ext cx="7178675" cy="573087"/>
          </a:xfrm>
          <a:custGeom>
            <a:avLst/>
            <a:gdLst>
              <a:gd name="connsiteX0" fmla="*/ 0 w 8240486"/>
              <a:gd name="connsiteY0" fmla="*/ 0 h 544286"/>
              <a:gd name="connsiteX1" fmla="*/ 7195457 w 8240486"/>
              <a:gd name="connsiteY1" fmla="*/ 54429 h 544286"/>
              <a:gd name="connsiteX2" fmla="*/ 8240486 w 8240486"/>
              <a:gd name="connsiteY2" fmla="*/ 544286 h 544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40486" h="544286">
                <a:moveTo>
                  <a:pt x="0" y="0"/>
                </a:moveTo>
                <a:lnTo>
                  <a:pt x="7195457" y="54429"/>
                </a:lnTo>
                <a:cubicBezTo>
                  <a:pt x="8568871" y="145143"/>
                  <a:pt x="8120743" y="449943"/>
                  <a:pt x="8240486" y="544286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f5bcf3944871a652614e69494c0aa9be8541cbc"/>
</p:tagLst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253</Words>
  <Application>Microsoft Office PowerPoint</Application>
  <PresentationFormat>Экран (4:3)</PresentationFormat>
  <Paragraphs>20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1601-1665</vt:lpstr>
      <vt:lpstr>Презентация PowerPoint</vt:lpstr>
      <vt:lpstr>Заслуги</vt:lpstr>
      <vt:lpstr>«Неможливо розкласти ні куб на два куби, ні біквадрат на два біквадрати, ні взагалі довільний степінь, більший від квадрата, на два степені з еквівалентним показником. Я відкрив цьому воістину чудове доведення, але ці поля для нього занадто малі».</vt:lpstr>
      <vt:lpstr>Презентация PowerPoint</vt:lpstr>
      <vt:lpstr>Доведення ВТФ</vt:lpstr>
      <vt:lpstr>Список використаних джерел:</vt:lpstr>
    </vt:vector>
  </TitlesOfParts>
  <Company>DNS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user</cp:lastModifiedBy>
  <cp:revision>6</cp:revision>
  <dcterms:created xsi:type="dcterms:W3CDTF">2013-02-18T09:49:30Z</dcterms:created>
  <dcterms:modified xsi:type="dcterms:W3CDTF">2014-03-08T12:05:40Z</dcterms:modified>
</cp:coreProperties>
</file>